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95" r:id="rId20"/>
    <p:sldId id="272" r:id="rId21"/>
    <p:sldId id="273" r:id="rId22"/>
    <p:sldId id="300" r:id="rId23"/>
    <p:sldId id="276" r:id="rId24"/>
    <p:sldId id="274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3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234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wmf"/><Relationship Id="rId1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wmf"/><Relationship Id="rId1" Type="http://schemas.openxmlformats.org/officeDocument/2006/relationships/oleObject" Target="../embeddings/oleObject6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wmf"/><Relationship Id="rId1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ru-RU" altLang="ru-RU"/>
              <a:t>Восстановление размытых изображений</a:t>
            </a:r>
            <a:endParaRPr lang="ru-RU" alt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lang="ru-RU" altLang="en-US"/>
              <a:t>выполнил студент группы 09-409</a:t>
            </a:r>
            <a:endParaRPr lang="ru-RU" altLang="en-US"/>
          </a:p>
          <a:p>
            <a:pPr algn="r"/>
            <a:r>
              <a:rPr lang="ru-RU" altLang="en-US"/>
              <a:t>Набиев Марат</a:t>
            </a:r>
            <a:endParaRPr lang="ru-RU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Пример восстановления</a:t>
            </a:r>
            <a:endParaRPr lang="ru-RU" altLang="en-US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04695"/>
            <a:ext cx="10515600" cy="28479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Пример восстановления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34845"/>
            <a:ext cx="10515600" cy="29889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/>
          <p:nvPr>
            <p:ph type="title"/>
          </p:nvPr>
        </p:nvSpPr>
        <p:spPr/>
        <p:txBody>
          <a:bodyPr/>
          <a:p>
            <a:r>
              <a:rPr lang="ru-RU" altLang="en-US"/>
              <a:t>Регуляризация по Тихонову</a:t>
            </a:r>
            <a:endParaRPr lang="ru-RU" altLang="en-US"/>
          </a:p>
        </p:txBody>
      </p:sp>
      <p:graphicFrame>
        <p:nvGraphicFramePr>
          <p:cNvPr id="5" name="Замещающее содержимое 4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2930525" y="1691005"/>
          <a:ext cx="6331585" cy="4483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1" imgW="2654300" imgH="1879600" progId="Equation.KSEE3">
                  <p:embed/>
                </p:oleObj>
              </mc:Choice>
              <mc:Fallback>
                <p:oleObj name="" r:id="rId1" imgW="2654300" imgH="1879600" progId="Equation.KSEE3">
                  <p:embed/>
                  <p:pic>
                    <p:nvPicPr>
                      <p:cNvPr id="0" name="Изображение 30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30525" y="1691005"/>
                        <a:ext cx="6331585" cy="4483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Пример восстановления</a:t>
            </a:r>
            <a:endParaRPr lang="ru-RU" altLang="ru-RU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26285"/>
            <a:ext cx="10515600" cy="28060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Пример восстановления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31670"/>
            <a:ext cx="10515600" cy="29946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Метод Люси-Ричардсона</a:t>
            </a:r>
            <a:endParaRPr lang="ru-RU" altLang="en-US"/>
          </a:p>
        </p:txBody>
      </p:sp>
      <p:graphicFrame>
        <p:nvGraphicFramePr>
          <p:cNvPr id="4" name="Замещающее содержимое 3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1673225" y="2280285"/>
          <a:ext cx="8844915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1" imgW="3263900" imgH="1270000" progId="Equation.KSEE3">
                  <p:embed/>
                </p:oleObj>
              </mc:Choice>
              <mc:Fallback>
                <p:oleObj name="" r:id="rId1" imgW="3263900" imgH="1270000" progId="Equation.KSEE3">
                  <p:embed/>
                  <p:pic>
                    <p:nvPicPr>
                      <p:cNvPr id="0" name="Изображение 4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673225" y="2280285"/>
                        <a:ext cx="8844915" cy="344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0" indent="0">
              <a:buNone/>
            </a:pPr>
            <a:r>
              <a:rPr lang="ru-RU" altLang="en-US"/>
              <a:t>Теорема Байеса:</a:t>
            </a:r>
            <a:endParaRPr lang="ru-RU" altLang="en-US"/>
          </a:p>
          <a:p>
            <a:pPr marL="0" indent="0">
              <a:buNone/>
            </a:pPr>
            <a:endParaRPr lang="ru-RU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Пример восстановления</a:t>
            </a:r>
            <a:endParaRPr lang="ru-RU" altLang="en-US"/>
          </a:p>
        </p:txBody>
      </p:sp>
      <p:pic>
        <p:nvPicPr>
          <p:cNvPr id="3" name="Замещающее содержимое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33270"/>
            <a:ext cx="10515600" cy="27914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Пример восстановления</a:t>
            </a:r>
            <a:endParaRPr lang="ru-RU" altLang="en-US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41830"/>
            <a:ext cx="10515600" cy="29749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Реализация</a:t>
            </a:r>
            <a:endParaRPr lang="ru-RU" altLang="en-US"/>
          </a:p>
        </p:txBody>
      </p:sp>
      <p:graphicFrame>
        <p:nvGraphicFramePr>
          <p:cNvPr id="2" name="Замещающее содержимое 1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1391285" y="5285740"/>
          <a:ext cx="4445000" cy="1049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91285" y="5285740"/>
                        <a:ext cx="4445000" cy="1049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Замещающее содержимое 5"/>
          <p:cNvSpPr>
            <a:spLocks noGrp="1"/>
          </p:cNvSpPr>
          <p:nvPr>
            <p:ph sz="half" idx="1"/>
          </p:nvPr>
        </p:nvSpPr>
        <p:spPr>
          <a:xfrm>
            <a:off x="838200" y="1236345"/>
            <a:ext cx="10732135" cy="4930775"/>
          </a:xfrm>
        </p:spPr>
        <p:txBody>
          <a:bodyPr/>
          <a:p>
            <a:pPr marL="0" indent="0">
              <a:buNone/>
            </a:pPr>
            <a:r>
              <a:rPr lang="ru-RU" altLang="en-US"/>
              <a:t>На языке </a:t>
            </a:r>
            <a:r>
              <a:rPr lang="en-US" altLang="ru-RU"/>
              <a:t>Python 2.7 </a:t>
            </a:r>
            <a:r>
              <a:rPr lang="ru-RU" altLang="en-US"/>
              <a:t>с использованием </a:t>
            </a:r>
            <a:r>
              <a:rPr lang="en-US" altLang="en-US"/>
              <a:t>NumPy, SciPy</a:t>
            </a:r>
            <a:r>
              <a:rPr lang="ru-RU" altLang="en-US"/>
              <a:t>, </a:t>
            </a:r>
            <a:r>
              <a:rPr lang="en-US" altLang="en-US"/>
              <a:t>Matplotlib</a:t>
            </a:r>
            <a:endParaRPr lang="en-US" altLang="en-US"/>
          </a:p>
          <a:p>
            <a:pPr marL="0" indent="0">
              <a:buNone/>
            </a:pPr>
            <a:r>
              <a:rPr lang="ru-RU" altLang="en-US"/>
              <a:t>Характеристики компьютера:</a:t>
            </a:r>
            <a:endParaRPr lang="ru-RU" altLang="en-US"/>
          </a:p>
          <a:p>
            <a:pPr marL="457200" indent="-457200"/>
            <a:r>
              <a:rPr lang="ru-RU" altLang="en-US"/>
              <a:t>ОС: </a:t>
            </a:r>
            <a:r>
              <a:rPr lang="en-US" altLang="en-US"/>
              <a:t>Windows 8.1</a:t>
            </a:r>
            <a:endParaRPr lang="en-US" altLang="en-US"/>
          </a:p>
          <a:p>
            <a:pPr marL="457200" indent="-457200"/>
            <a:r>
              <a:rPr lang="ru-RU" altLang="en-US"/>
              <a:t>Процессор: </a:t>
            </a:r>
            <a:r>
              <a:rPr lang="en-US" altLang="en-US"/>
              <a:t>Intel Core i7-4700HQ </a:t>
            </a:r>
            <a:r>
              <a:rPr lang="ru-RU" altLang="en-US"/>
              <a:t>макс.частота 2.4 ГГц, 8 ядер</a:t>
            </a:r>
            <a:endParaRPr lang="ru-RU" altLang="en-US"/>
          </a:p>
          <a:p>
            <a:pPr marL="457200" indent="-457200"/>
            <a:r>
              <a:rPr lang="ru-RU" altLang="en-US"/>
              <a:t>Опретивная память: </a:t>
            </a:r>
            <a:r>
              <a:rPr lang="en-US" altLang="en-US"/>
              <a:t>DDR3 8</a:t>
            </a:r>
            <a:r>
              <a:rPr lang="ru-RU" altLang="en-US"/>
              <a:t>гб</a:t>
            </a:r>
            <a:endParaRPr lang="ru-RU" altLang="en-US"/>
          </a:p>
          <a:p>
            <a:pPr marL="0" indent="0">
              <a:buNone/>
            </a:pPr>
            <a:r>
              <a:rPr lang="ru-RU" altLang="en-US"/>
              <a:t>Размеры изображений:</a:t>
            </a:r>
            <a:endParaRPr lang="ru-RU" altLang="en-US"/>
          </a:p>
          <a:p>
            <a:pPr marL="457200" indent="-457200"/>
            <a:r>
              <a:rPr lang="ru-RU" altLang="en-US"/>
              <a:t>533х400, 512х512, 1280х960, 3648х2736 пикселей</a:t>
            </a:r>
            <a:endParaRPr lang="ru-RU" altLang="en-US"/>
          </a:p>
          <a:p>
            <a:pPr marL="0" indent="0">
              <a:buNone/>
            </a:pPr>
            <a:r>
              <a:rPr lang="ru-RU" altLang="en-US"/>
              <a:t>Оценка улучшения:</a:t>
            </a:r>
            <a:endParaRPr lang="ru-RU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Вычислительный эксперимент</a:t>
            </a:r>
            <a:br>
              <a:rPr lang="ru-RU" altLang="en-US"/>
            </a:br>
            <a:r>
              <a:rPr lang="ru-RU" altLang="en-US"/>
              <a:t>Размытие без шума</a:t>
            </a:r>
            <a:endParaRPr lang="ru-RU" altLang="en-US"/>
          </a:p>
        </p:txBody>
      </p:sp>
      <p:graphicFrame>
        <p:nvGraphicFramePr>
          <p:cNvPr id="5" name="Замещающее содержимое 4"/>
          <p:cNvGraphicFramePr/>
          <p:nvPr>
            <p:ph idx="1"/>
          </p:nvPr>
        </p:nvGraphicFramePr>
        <p:xfrm>
          <a:off x="838200" y="1825625"/>
          <a:ext cx="10515600" cy="46634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103120"/>
                <a:gridCol w="2103120"/>
                <a:gridCol w="2103120"/>
                <a:gridCol w="2103120"/>
                <a:gridCol w="2103120"/>
              </a:tblGrid>
              <a:tr h="77724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Название алгоритма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Время</a:t>
                      </a:r>
                      <a:endParaRPr lang="ru-RU" altLang="en-US"/>
                    </a:p>
                    <a:p>
                      <a:pPr>
                        <a:buNone/>
                      </a:pPr>
                      <a:r>
                        <a:rPr lang="ru-RU" altLang="en-US"/>
                        <a:t>(сек.)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Канал </a:t>
                      </a:r>
                      <a:r>
                        <a:rPr lang="en-US" altLang="en-US"/>
                        <a:t>R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ru-RU"/>
                        <a:t>Канал </a:t>
                      </a:r>
                      <a:r>
                        <a:rPr lang="en-US" altLang="ru-RU"/>
                        <a:t>G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Канал </a:t>
                      </a:r>
                      <a:r>
                        <a:rPr lang="en-US" altLang="en-US"/>
                        <a:t>G</a:t>
                      </a:r>
                      <a:endParaRPr lang="en-US" altLang="en-US"/>
                    </a:p>
                  </a:txBody>
                  <a:tcPr anchor="ctr" anchorCtr="0"/>
                </a:tc>
              </a:tr>
              <a:tr h="77724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Инверсный фильтр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18.39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9.6</a:t>
                      </a:r>
                      <a:r>
                        <a:rPr lang="en-US" altLang="ru-RU"/>
                        <a:t>e-11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2.37e-11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2.55e-11</a:t>
                      </a:r>
                      <a:endParaRPr lang="en-US" altLang="ru-RU"/>
                    </a:p>
                  </a:txBody>
                  <a:tcPr anchor="ctr" anchorCtr="0"/>
                </a:tc>
              </a:tr>
              <a:tr h="77724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Фильтр Винера</a:t>
                      </a:r>
                      <a:endParaRPr lang="ru-RU" altLang="en-US"/>
                    </a:p>
                    <a:p>
                      <a:pPr>
                        <a:buNone/>
                      </a:pPr>
                      <a:r>
                        <a:rPr lang="en-US" altLang="ru-RU"/>
                        <a:t>K = 0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16.86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800"/>
                        <a:t>9.6</a:t>
                      </a:r>
                      <a:r>
                        <a:rPr lang="en-US" altLang="ru-RU" sz="1800"/>
                        <a:t>e-11</a:t>
                      </a:r>
                      <a:endParaRPr lang="en-US" altLang="ru-RU" sz="1800"/>
                    </a:p>
                    <a:p>
                      <a:pPr>
                        <a:buNone/>
                      </a:pPr>
                      <a:endParaRPr lang="en-US" altLang="ru-RU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 sz="1800"/>
                        <a:t>2.37e-11</a:t>
                      </a:r>
                      <a:endParaRPr lang="en-US" altLang="ru-RU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 sz="1800"/>
                        <a:t>2.55e-11</a:t>
                      </a:r>
                      <a:endParaRPr lang="en-US" altLang="ru-RU" sz="1800"/>
                    </a:p>
                    <a:p>
                      <a:pPr>
                        <a:buNone/>
                      </a:pPr>
                      <a:endParaRPr lang="en-US" altLang="ru-RU" sz="1800"/>
                    </a:p>
                  </a:txBody>
                  <a:tcPr anchor="ctr" anchorCtr="0"/>
                </a:tc>
              </a:tr>
              <a:tr h="77724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Рег. по Тихонову</a:t>
                      </a:r>
                      <a:endParaRPr lang="ru-RU" altLang="en-US"/>
                    </a:p>
                    <a:p>
                      <a:pPr>
                        <a:buNone/>
                      </a:pPr>
                      <a:r>
                        <a:rPr lang="ru-RU" altLang="en-US">
                          <a:cs typeface="Times New Roman" panose="02020603050405020304" charset="0"/>
                        </a:rPr>
                        <a:t>γ </a:t>
                      </a:r>
                      <a:r>
                        <a:rPr lang="en-US" altLang="ru-RU">
                          <a:cs typeface="Times New Roman" panose="02020603050405020304" charset="0"/>
                        </a:rPr>
                        <a:t>= 0</a:t>
                      </a:r>
                      <a:endParaRPr lang="en-US" altLang="ru-RU">
                        <a:cs typeface="Times New Roman" panose="020206030504050203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20.4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800"/>
                        <a:t>9.6</a:t>
                      </a:r>
                      <a:r>
                        <a:rPr lang="en-US" altLang="ru-RU" sz="1800"/>
                        <a:t>e-11</a:t>
                      </a:r>
                      <a:endParaRPr lang="en-US" altLang="ru-RU" sz="1800"/>
                    </a:p>
                    <a:p>
                      <a:pPr>
                        <a:buNone/>
                      </a:pPr>
                      <a:endParaRPr lang="en-US" altLang="ru-RU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 sz="1800"/>
                        <a:t>2.37e-11</a:t>
                      </a:r>
                      <a:endParaRPr lang="en-US" altLang="ru-RU" sz="1800"/>
                    </a:p>
                    <a:p>
                      <a:pPr>
                        <a:buNone/>
                      </a:pPr>
                      <a:endParaRPr lang="en-US" altLang="ru-RU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 sz="1800"/>
                        <a:t>2.55e-11</a:t>
                      </a:r>
                      <a:endParaRPr lang="en-US" altLang="ru-RU" sz="1800"/>
                    </a:p>
                  </a:txBody>
                  <a:tcPr anchor="ctr" anchorCtr="0"/>
                </a:tc>
              </a:tr>
              <a:tr h="77724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Люси-Ричардсона</a:t>
                      </a:r>
                      <a:endParaRPr lang="ru-RU" altLang="en-US"/>
                    </a:p>
                    <a:p>
                      <a:pPr>
                        <a:buNone/>
                      </a:pPr>
                      <a:r>
                        <a:rPr lang="ru-RU" altLang="en-US">
                          <a:cs typeface="Times New Roman" panose="02020603050405020304" charset="0"/>
                        </a:rPr>
                        <a:t>ε </a:t>
                      </a:r>
                      <a:r>
                        <a:rPr lang="en-US" altLang="ru-RU">
                          <a:cs typeface="Times New Roman" panose="02020603050405020304" charset="0"/>
                        </a:rPr>
                        <a:t>= 20000</a:t>
                      </a:r>
                      <a:endParaRPr lang="en-US" altLang="ru-RU">
                        <a:cs typeface="Times New Roman" panose="020206030504050203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472.12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5.7e+07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3.96e+07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4.41e+07</a:t>
                      </a:r>
                      <a:endParaRPr lang="en-US" altLang="ru-RU"/>
                    </a:p>
                  </a:txBody>
                  <a:tcPr anchor="ctr" anchorCtr="0"/>
                </a:tc>
              </a:tr>
              <a:tr h="77724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Люси-Ричардсона</a:t>
                      </a:r>
                      <a:endParaRPr lang="ru-RU" altLang="en-US"/>
                    </a:p>
                    <a:p>
                      <a:pPr>
                        <a:buNone/>
                      </a:pPr>
                      <a:r>
                        <a:rPr lang="ru-RU" altLang="en-US"/>
                        <a:t>многопоточный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184.05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5.7e+07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3.96e+07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4.41e+07</a:t>
                      </a:r>
                      <a:endParaRPr lang="en-US" altLang="ru-RU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Размытое изображение</a:t>
            </a:r>
            <a:endParaRPr lang="en-US" altLang="ru-RU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666365" y="1461135"/>
            <a:ext cx="6859270" cy="50476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7565" y="-10795"/>
            <a:ext cx="10515600" cy="1325563"/>
          </a:xfrm>
        </p:spPr>
        <p:txBody>
          <a:bodyPr>
            <a:normAutofit fontScale="90000"/>
          </a:bodyPr>
          <a:p>
            <a:r>
              <a:rPr lang="ru-RU" altLang="ru-RU"/>
              <a:t>Вычислительный эксперимент</a:t>
            </a:r>
            <a:br>
              <a:rPr lang="ru-RU" altLang="ru-RU"/>
            </a:br>
            <a:r>
              <a:rPr lang="ru-RU" altLang="ru-RU"/>
              <a:t>Размытие с шумом</a:t>
            </a:r>
            <a:endParaRPr lang="ru-RU" altLang="ru-RU"/>
          </a:p>
        </p:txBody>
      </p:sp>
      <p:graphicFrame>
        <p:nvGraphicFramePr>
          <p:cNvPr id="8" name="Замещающее содержимое 7"/>
          <p:cNvGraphicFramePr/>
          <p:nvPr>
            <p:ph idx="1"/>
          </p:nvPr>
        </p:nvGraphicFramePr>
        <p:xfrm>
          <a:off x="339725" y="1143000"/>
          <a:ext cx="11013440" cy="5539105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215515"/>
                <a:gridCol w="2214880"/>
                <a:gridCol w="2215515"/>
                <a:gridCol w="2216150"/>
                <a:gridCol w="2151380"/>
              </a:tblGrid>
              <a:tr h="65722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Название алгоритма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Время</a:t>
                      </a:r>
                      <a:endParaRPr lang="ru-RU" altLang="en-US"/>
                    </a:p>
                    <a:p>
                      <a:pPr>
                        <a:buNone/>
                      </a:pPr>
                      <a:r>
                        <a:rPr lang="ru-RU" altLang="en-US"/>
                        <a:t>(сек.)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Канал </a:t>
                      </a:r>
                      <a:r>
                        <a:rPr lang="en-US" altLang="en-US"/>
                        <a:t>R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ru-RU"/>
                        <a:t>Канал </a:t>
                      </a:r>
                      <a:r>
                        <a:rPr lang="en-US" altLang="ru-RU"/>
                        <a:t>G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Канал </a:t>
                      </a:r>
                      <a:r>
                        <a:rPr lang="en-US" altLang="en-US"/>
                        <a:t>G</a:t>
                      </a:r>
                      <a:endParaRPr lang="en-US" altLang="en-US"/>
                    </a:p>
                  </a:txBody>
                  <a:tcPr anchor="ctr" anchorCtr="0"/>
                </a:tc>
              </a:tr>
              <a:tr h="93853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Инверсный фильтр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17.59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/>
                        <a:t>1.4</a:t>
                      </a:r>
                      <a:r>
                        <a:rPr lang="en-US"/>
                        <a:t>e+16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(</a:t>
                      </a:r>
                      <a:r>
                        <a:rPr lang="ru-RU" altLang="en-US"/>
                        <a:t>не удалось восстановить)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2.5</a:t>
                      </a:r>
                      <a:r>
                        <a:rPr lang="en-US" altLang="ru-RU"/>
                        <a:t>e+16</a:t>
                      </a:r>
                      <a:endParaRPr lang="en-US" altLang="ru-RU"/>
                    </a:p>
                    <a:p>
                      <a:pPr>
                        <a:buNone/>
                      </a:pPr>
                      <a:r>
                        <a:rPr lang="en-US" sz="1800"/>
                        <a:t>(</a:t>
                      </a:r>
                      <a:r>
                        <a:rPr lang="ru-RU" altLang="en-US" sz="1800"/>
                        <a:t>не удалось восстановить)</a:t>
                      </a:r>
                      <a:endParaRPr lang="ru-RU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2.6+e16</a:t>
                      </a:r>
                      <a:endParaRPr lang="en-US" altLang="ru-RU"/>
                    </a:p>
                    <a:p>
                      <a:pPr>
                        <a:buNone/>
                      </a:pPr>
                      <a:r>
                        <a:rPr lang="en-US" sz="1800"/>
                        <a:t>(</a:t>
                      </a:r>
                      <a:r>
                        <a:rPr lang="ru-RU" altLang="en-US" sz="1800"/>
                        <a:t>не удалось восстановить)</a:t>
                      </a:r>
                      <a:endParaRPr lang="ru-RU" altLang="en-US" sz="1800"/>
                    </a:p>
                  </a:txBody>
                  <a:tcPr anchor="ctr" anchorCtr="0"/>
                </a:tc>
              </a:tr>
              <a:tr h="65722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Фильтр Винера</a:t>
                      </a:r>
                      <a:endParaRPr lang="ru-RU" altLang="en-US"/>
                    </a:p>
                    <a:p>
                      <a:pPr>
                        <a:buNone/>
                      </a:pPr>
                      <a:r>
                        <a:rPr lang="en-US" altLang="ru-RU"/>
                        <a:t>K = 0.001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28.45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2.86e+07</a:t>
                      </a:r>
                      <a:endParaRPr lang="en-US" sz="1800"/>
                    </a:p>
                    <a:p>
                      <a:pPr>
                        <a:buNone/>
                      </a:pPr>
                      <a:endParaRPr lang="en-US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2.1e+07</a:t>
                      </a:r>
                      <a:endParaRPr 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2.43e+07</a:t>
                      </a:r>
                      <a:endParaRPr lang="en-US" sz="1800"/>
                    </a:p>
                  </a:txBody>
                  <a:tcPr anchor="ctr" anchorCtr="0"/>
                </a:tc>
              </a:tr>
              <a:tr h="65659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800">
                          <a:sym typeface="+mn-ea"/>
                        </a:rPr>
                        <a:t>Фильтр Винера</a:t>
                      </a:r>
                      <a:endParaRPr lang="ru-RU" altLang="en-US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ru-RU" sz="1800">
                          <a:sym typeface="+mn-ea"/>
                        </a:rPr>
                        <a:t>K = 1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19.18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/>
                        <a:t>1.6e+09</a:t>
                      </a:r>
                      <a:endParaRPr lang="en-US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/>
                        <a:t>6.82e+08</a:t>
                      </a:r>
                      <a:endParaRPr lang="en-US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/>
                        <a:t>4.88+08</a:t>
                      </a:r>
                      <a:endParaRPr lang="en-US" altLang="en-US" sz="1800"/>
                    </a:p>
                  </a:txBody>
                  <a:tcPr anchor="ctr" anchorCtr="0"/>
                </a:tc>
              </a:tr>
              <a:tr h="65722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Рег. по Тихонову</a:t>
                      </a:r>
                      <a:endParaRPr lang="ru-RU" altLang="en-US"/>
                    </a:p>
                    <a:p>
                      <a:pPr>
                        <a:buNone/>
                      </a:pPr>
                      <a:r>
                        <a:rPr lang="ru-RU" altLang="en-US">
                          <a:cs typeface="Times New Roman" panose="02020603050405020304" charset="0"/>
                        </a:rPr>
                        <a:t>γ </a:t>
                      </a:r>
                      <a:r>
                        <a:rPr lang="en-US" altLang="ru-RU">
                          <a:cs typeface="Times New Roman" panose="02020603050405020304" charset="0"/>
                        </a:rPr>
                        <a:t>= 0.01</a:t>
                      </a:r>
                      <a:endParaRPr lang="en-US" altLang="ru-RU">
                        <a:cs typeface="Times New Roman" panose="020206030504050203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20.14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4.53e+07</a:t>
                      </a:r>
                      <a:endParaRPr 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 sz="1800"/>
                        <a:t>2.89</a:t>
                      </a:r>
                      <a:r>
                        <a:rPr lang="en-US" sz="1800"/>
                        <a:t>e+07</a:t>
                      </a:r>
                      <a:endParaRPr lang="en-US" altLang="ru-RU" sz="1800"/>
                    </a:p>
                    <a:p>
                      <a:pPr>
                        <a:buNone/>
                      </a:pPr>
                      <a:endParaRPr lang="en-US" altLang="ru-RU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3.21e+07</a:t>
                      </a:r>
                      <a:endParaRPr lang="en-US" sz="1800"/>
                    </a:p>
                  </a:txBody>
                  <a:tcPr anchor="ctr" anchorCtr="0"/>
                </a:tc>
              </a:tr>
              <a:tr h="65786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800">
                          <a:sym typeface="+mn-ea"/>
                        </a:rPr>
                        <a:t>Рег. по Тихонову</a:t>
                      </a:r>
                      <a:endParaRPr lang="ru-RU" altLang="en-US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ru-RU" altLang="en-US" sz="1800">
                          <a:cs typeface="Times New Roman" panose="02020603050405020304" charset="0"/>
                          <a:sym typeface="+mn-ea"/>
                        </a:rPr>
                        <a:t>γ </a:t>
                      </a:r>
                      <a:r>
                        <a:rPr lang="en-US" altLang="ru-RU" sz="1800">
                          <a:cs typeface="Times New Roman" panose="02020603050405020304" charset="0"/>
                          <a:sym typeface="+mn-ea"/>
                        </a:rPr>
                        <a:t>= 1</a:t>
                      </a:r>
                      <a:endParaRPr lang="en-US" altLang="ru-RU">
                        <a:cs typeface="Times New Roman" panose="020206030504050203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20.04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800"/>
                        <a:t>4.6</a:t>
                      </a:r>
                      <a:r>
                        <a:rPr lang="en-US" altLang="ru-RU" sz="1800"/>
                        <a:t>e+08</a:t>
                      </a:r>
                      <a:endParaRPr lang="en-US" altLang="ru-RU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 sz="1800"/>
                        <a:t>2.38e+08</a:t>
                      </a:r>
                      <a:endParaRPr lang="en-US" altLang="ru-RU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en-US" sz="1800"/>
                        <a:t>1.81e+08</a:t>
                      </a:r>
                      <a:endParaRPr lang="en-US" altLang="en-US" sz="1800"/>
                    </a:p>
                  </a:txBody>
                  <a:tcPr anchor="ctr" anchorCtr="0"/>
                </a:tc>
              </a:tr>
              <a:tr h="65722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Люси-Ричардсона</a:t>
                      </a:r>
                      <a:endParaRPr lang="ru-RU" altLang="en-US"/>
                    </a:p>
                    <a:p>
                      <a:pPr>
                        <a:buNone/>
                      </a:pPr>
                      <a:r>
                        <a:rPr lang="ru-RU" altLang="en-US">
                          <a:cs typeface="Times New Roman" panose="02020603050405020304" charset="0"/>
                        </a:rPr>
                        <a:t>ε </a:t>
                      </a:r>
                      <a:r>
                        <a:rPr lang="en-US" altLang="ru-RU">
                          <a:cs typeface="Times New Roman" panose="02020603050405020304" charset="0"/>
                        </a:rPr>
                        <a:t>= 20000</a:t>
                      </a:r>
                      <a:endParaRPr lang="en-US" altLang="ru-RU">
                        <a:cs typeface="Times New Roman" panose="02020603050405020304" charset="0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4</a:t>
                      </a:r>
                      <a:r>
                        <a:rPr lang="en-US" altLang="ru-RU"/>
                        <a:t>54.2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5.7e+07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3.96e+07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4.41e+07</a:t>
                      </a:r>
                      <a:endParaRPr lang="en-US" altLang="ru-RU"/>
                    </a:p>
                  </a:txBody>
                  <a:tcPr anchor="ctr" anchorCtr="0"/>
                </a:tc>
              </a:tr>
              <a:tr h="657225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Люси-Ричардсона</a:t>
                      </a:r>
                      <a:endParaRPr lang="ru-RU" altLang="en-US"/>
                    </a:p>
                    <a:p>
                      <a:pPr>
                        <a:buNone/>
                      </a:pPr>
                      <a:r>
                        <a:rPr lang="ru-RU" altLang="en-US"/>
                        <a:t>многопоточный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</a:t>
                      </a:r>
                      <a:r>
                        <a:rPr lang="en-US" altLang="ru-RU"/>
                        <a:t>97</a:t>
                      </a:r>
                      <a:r>
                        <a:rPr lang="ru-RU" altLang="en-US"/>
                        <a:t>.05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5.7e+07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3.96e+07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4.41e+07</a:t>
                      </a:r>
                      <a:endParaRPr lang="en-US" altLang="ru-RU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640080"/>
            <a:ext cx="10515600" cy="1325563"/>
          </a:xfrm>
        </p:spPr>
        <p:txBody>
          <a:bodyPr>
            <a:normAutofit fontScale="90000"/>
          </a:bodyPr>
          <a:p>
            <a:r>
              <a:rPr lang="ru-RU" altLang="en-US">
                <a:sym typeface="+mn-ea"/>
              </a:rPr>
              <a:t>График улучшения сравнения восстанавливаемого изображения с оригинальным</a:t>
            </a:r>
            <a:br>
              <a:rPr lang="ru-RU" altLang="en-US"/>
            </a:b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6330" y="1743075"/>
            <a:ext cx="9545320" cy="51320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7565" y="365125"/>
            <a:ext cx="10515600" cy="1325563"/>
          </a:xfrm>
        </p:spPr>
        <p:txBody>
          <a:bodyPr>
            <a:normAutofit fontScale="90000"/>
          </a:bodyPr>
          <a:p>
            <a:r>
              <a:rPr lang="ru-RU" altLang="en-US"/>
              <a:t>График улучшения сравнения восстанавливаемого изображения с оригинальным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97635" y="1793240"/>
            <a:ext cx="9396095" cy="50126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422400" y="136525"/>
            <a:ext cx="9144000" cy="801370"/>
          </a:xfrm>
        </p:spPr>
        <p:txBody>
          <a:bodyPr>
            <a:normAutofit fontScale="90000"/>
          </a:bodyPr>
          <a:p>
            <a:r>
              <a:rPr lang="ru-RU" altLang="en-US"/>
              <a:t>Спасибо за внимание!</a:t>
            </a:r>
            <a:endParaRPr lang="ru-RU" altLang="en-US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ru-RU" altLang="en-US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4570" y="937895"/>
            <a:ext cx="7643495" cy="57232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Модель размытия изображения</a:t>
            </a:r>
            <a:endParaRPr lang="ru-RU" altLang="en-US"/>
          </a:p>
        </p:txBody>
      </p:sp>
      <p:graphicFrame>
        <p:nvGraphicFramePr>
          <p:cNvPr id="4" name="Замещающее содержимое 3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96203" y="3318510"/>
          <a:ext cx="11849100" cy="2404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3454400" imgH="660400" progId="Equation.KSEE3">
                  <p:embed/>
                </p:oleObj>
              </mc:Choice>
              <mc:Fallback>
                <p:oleObj name="" r:id="rId1" imgW="3454400" imgH="660400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6203" y="3318510"/>
                        <a:ext cx="11849100" cy="2404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0" indent="0">
              <a:buNone/>
            </a:pPr>
            <a:r>
              <a:rPr lang="ru-RU" altLang="en-US"/>
              <a:t>Математически размытие выражается через операцию свертки</a:t>
            </a:r>
            <a:endParaRPr lang="ru-RU" altLang="en-US"/>
          </a:p>
          <a:p>
            <a:pPr marL="0" indent="0">
              <a:buNone/>
            </a:pPr>
            <a:endParaRPr lang="ru-RU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Примеры размытия</a:t>
            </a:r>
            <a:endParaRPr lang="ru-RU" altLang="en-US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48690" y="1691005"/>
            <a:ext cx="10293985" cy="2297430"/>
          </a:xfrm>
          <a:prstGeom prst="rect">
            <a:avLst/>
          </a:prstGeom>
        </p:spPr>
      </p:pic>
      <p:pic>
        <p:nvPicPr>
          <p:cNvPr id="4" name="Замещающее содержимое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7975" y="4360545"/>
            <a:ext cx="11575415" cy="22625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Рассмотренные методы восстановления</a:t>
            </a:r>
            <a:endParaRPr lang="ru-RU" altLang="en-US"/>
          </a:p>
        </p:txBody>
      </p:sp>
      <p:sp>
        <p:nvSpPr>
          <p:cNvPr id="6" name="Замещающее содержимое 5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ru-RU" altLang="en-US"/>
              <a:t>Основанные на частотных преобразованиях:</a:t>
            </a:r>
            <a:endParaRPr lang="ru-RU" altLang="en-US"/>
          </a:p>
          <a:p>
            <a:pPr marL="457200" indent="-457200"/>
            <a:r>
              <a:rPr lang="ru-RU" altLang="en-US"/>
              <a:t>Инверсный фильтр</a:t>
            </a:r>
            <a:endParaRPr lang="ru-RU" altLang="en-US"/>
          </a:p>
          <a:p>
            <a:pPr marL="457200" indent="-457200"/>
            <a:r>
              <a:rPr lang="ru-RU" altLang="en-US"/>
              <a:t>Фильтр Винера</a:t>
            </a:r>
            <a:endParaRPr lang="ru-RU" altLang="en-US"/>
          </a:p>
          <a:p>
            <a:pPr marL="457200" indent="-457200"/>
            <a:r>
              <a:rPr lang="ru-RU" altLang="en-US"/>
              <a:t>Регуляризация по Тихонову</a:t>
            </a:r>
            <a:endParaRPr lang="ru-RU" altLang="en-US"/>
          </a:p>
          <a:p>
            <a:pPr marL="0" indent="0">
              <a:buNone/>
            </a:pPr>
            <a:endParaRPr lang="ru-RU" altLang="en-US"/>
          </a:p>
          <a:p>
            <a:pPr marL="0" indent="0">
              <a:buNone/>
            </a:pPr>
            <a:r>
              <a:rPr lang="ru-RU" altLang="en-US"/>
              <a:t>Итерационные:</a:t>
            </a:r>
            <a:endParaRPr lang="ru-RU" altLang="en-US"/>
          </a:p>
          <a:p>
            <a:pPr marL="457200" indent="-457200"/>
            <a:r>
              <a:rPr lang="ru-RU" altLang="en-US"/>
              <a:t>Метод Люси-Ричардсона</a:t>
            </a:r>
            <a:endParaRPr lang="ru-RU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Инверсный фильтр</a:t>
            </a:r>
            <a:endParaRPr lang="ru-RU" altLang="en-US"/>
          </a:p>
        </p:txBody>
      </p:sp>
      <p:graphicFrame>
        <p:nvGraphicFramePr>
          <p:cNvPr id="4" name="Замещающее содержимое 3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1752918" y="2818130"/>
          <a:ext cx="8686165" cy="2366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3263900" imgH="889000" progId="Equation.KSEE3">
                  <p:embed/>
                </p:oleObj>
              </mc:Choice>
              <mc:Fallback>
                <p:oleObj name="" r:id="rId1" imgW="3263900" imgH="889000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52918" y="2818130"/>
                        <a:ext cx="8686165" cy="2366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ru-RU" altLang="en-US"/>
              <a:t>Теорема о свертке:</a:t>
            </a:r>
            <a:endParaRPr lang="ru-RU" altLang="en-US"/>
          </a:p>
          <a:p>
            <a:endParaRPr lang="ru-RU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ru-RU" altLang="ru-RU"/>
              <a:t>Пример восстановления</a:t>
            </a:r>
            <a:endParaRPr lang="ru-RU" altLang="ru-RU"/>
          </a:p>
        </p:txBody>
      </p:sp>
      <p:pic>
        <p:nvPicPr>
          <p:cNvPr id="3" name="Замещающее содержимое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30095"/>
            <a:ext cx="10515600" cy="27978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Пример восстановления</a:t>
            </a:r>
            <a:endParaRPr lang="ru-RU" altLang="ru-RU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89455"/>
            <a:ext cx="10515600" cy="30073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Фильтр Винера</a:t>
            </a:r>
            <a:endParaRPr lang="ru-RU" altLang="en-US"/>
          </a:p>
        </p:txBody>
      </p:sp>
      <p:graphicFrame>
        <p:nvGraphicFramePr>
          <p:cNvPr id="4" name="Замещающее содержимое 3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2786380" y="2149793"/>
          <a:ext cx="6618605" cy="255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2565400" imgH="990600" progId="Equation.KSEE3">
                  <p:embed/>
                </p:oleObj>
              </mc:Choice>
              <mc:Fallback>
                <p:oleObj name="" r:id="rId1" imgW="2565400" imgH="990600" progId="Equation.KSEE3">
                  <p:embed/>
                  <p:pic>
                    <p:nvPicPr>
                      <p:cNvPr id="0" name="Изображение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86380" y="2149793"/>
                        <a:ext cx="6618605" cy="2557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1940</Words>
  <Application>WPS Presentation</Application>
  <PresentationFormat>Широкоэкранный</PresentationFormat>
  <Paragraphs>236</Paragraphs>
  <Slides>23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Arial</vt:lpstr>
      <vt:lpstr>SimSun</vt:lpstr>
      <vt:lpstr>Wingdings</vt:lpstr>
      <vt:lpstr>Times New Roman</vt:lpstr>
      <vt:lpstr>Calibri Light</vt:lpstr>
      <vt:lpstr>Calibri</vt:lpstr>
      <vt:lpstr>Microsoft YaHei</vt:lpstr>
      <vt:lpstr>Тема Office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Восстановление размытых изображений</vt:lpstr>
      <vt:lpstr>Размытое изображение</vt:lpstr>
      <vt:lpstr>Модель размытия изображения</vt:lpstr>
      <vt:lpstr>Примеры размытия</vt:lpstr>
      <vt:lpstr>Рассмотренные методы восстановления</vt:lpstr>
      <vt:lpstr>Инверсный фильтр</vt:lpstr>
      <vt:lpstr>Пример восстановления</vt:lpstr>
      <vt:lpstr>Пример восстановления</vt:lpstr>
      <vt:lpstr>Фильтр Винера</vt:lpstr>
      <vt:lpstr>Пример восстановления</vt:lpstr>
      <vt:lpstr>Пример восстановления</vt:lpstr>
      <vt:lpstr>Регуляризация по Тихонову</vt:lpstr>
      <vt:lpstr>Пример восстановления</vt:lpstr>
      <vt:lpstr>Пример восстановления</vt:lpstr>
      <vt:lpstr>Метод Люси-Ричардсона</vt:lpstr>
      <vt:lpstr>Пример восстановления</vt:lpstr>
      <vt:lpstr>Пример восстановления</vt:lpstr>
      <vt:lpstr>Реализация</vt:lpstr>
      <vt:lpstr>Вычислительный эксперимент Размытие без шума</vt:lpstr>
      <vt:lpstr>Вычислительный эксперимент Размытие с шумом</vt:lpstr>
      <vt:lpstr>График улучшения сравнения восстанавливаемого изображения с оригинальным </vt:lpstr>
      <vt:lpstr>График улучшения сравнения восстанавливаемого изображения с оригинальным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Восстановление размытых изображений</dc:title>
  <dc:creator>Марат</dc:creator>
  <cp:lastModifiedBy>Марат</cp:lastModifiedBy>
  <cp:revision>18</cp:revision>
  <dcterms:created xsi:type="dcterms:W3CDTF">2017-05-16T01:38:00Z</dcterms:created>
  <dcterms:modified xsi:type="dcterms:W3CDTF">2017-05-27T07:35:24Z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1049-10.2.0.5820</vt:lpwstr>
  </property>
</Properties>
</file>